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75" r:id="rId8"/>
    <p:sldId id="274" r:id="rId9"/>
    <p:sldId id="278" r:id="rId10"/>
    <p:sldId id="272" r:id="rId11"/>
    <p:sldId id="282" r:id="rId12"/>
    <p:sldId id="283" r:id="rId13"/>
    <p:sldId id="285" r:id="rId14"/>
    <p:sldId id="287" r:id="rId15"/>
    <p:sldId id="289" r:id="rId16"/>
    <p:sldId id="291" r:id="rId17"/>
    <p:sldId id="29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6600"/>
    <a:srgbClr val="FF3399"/>
    <a:srgbClr val="00CC00"/>
    <a:srgbClr val="0000CC"/>
    <a:srgbClr val="0000FF"/>
    <a:srgbClr val="F0F7FE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DC37-0620-402C-976A-84F279668439}" type="datetimeFigureOut">
              <a:rPr lang="en-US" smtClean="0"/>
              <a:pPr/>
              <a:t>7/28/2020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48C8-0B40-469C-B3D5-313C18B422D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DC37-0620-402C-976A-84F279668439}" type="datetimeFigureOut">
              <a:rPr lang="en-US" smtClean="0"/>
              <a:pPr/>
              <a:t>7/28/2020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48C8-0B40-469C-B3D5-313C18B422D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DC37-0620-402C-976A-84F279668439}" type="datetimeFigureOut">
              <a:rPr lang="en-US" smtClean="0"/>
              <a:pPr/>
              <a:t>7/28/2020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48C8-0B40-469C-B3D5-313C18B422D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DC37-0620-402C-976A-84F279668439}" type="datetimeFigureOut">
              <a:rPr lang="en-US" smtClean="0"/>
              <a:pPr/>
              <a:t>7/28/2020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48C8-0B40-469C-B3D5-313C18B422D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DC37-0620-402C-976A-84F279668439}" type="datetimeFigureOut">
              <a:rPr lang="en-US" smtClean="0"/>
              <a:pPr/>
              <a:t>7/28/2020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48C8-0B40-469C-B3D5-313C18B422D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DC37-0620-402C-976A-84F279668439}" type="datetimeFigureOut">
              <a:rPr lang="en-US" smtClean="0"/>
              <a:pPr/>
              <a:t>7/28/2020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48C8-0B40-469C-B3D5-313C18B422D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DC37-0620-402C-976A-84F279668439}" type="datetimeFigureOut">
              <a:rPr lang="en-US" smtClean="0"/>
              <a:pPr/>
              <a:t>7/28/2020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48C8-0B40-469C-B3D5-313C18B422D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DC37-0620-402C-976A-84F279668439}" type="datetimeFigureOut">
              <a:rPr lang="en-US" smtClean="0"/>
              <a:pPr/>
              <a:t>7/28/2020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48C8-0B40-469C-B3D5-313C18B422D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DC37-0620-402C-976A-84F279668439}" type="datetimeFigureOut">
              <a:rPr lang="en-US" smtClean="0"/>
              <a:pPr/>
              <a:t>7/28/2020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48C8-0B40-469C-B3D5-313C18B422D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DC37-0620-402C-976A-84F279668439}" type="datetimeFigureOut">
              <a:rPr lang="en-US" smtClean="0"/>
              <a:pPr/>
              <a:t>7/28/2020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48C8-0B40-469C-B3D5-313C18B422D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DC37-0620-402C-976A-84F279668439}" type="datetimeFigureOut">
              <a:rPr lang="en-US" smtClean="0"/>
              <a:pPr/>
              <a:t>7/28/2020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45348C8-0B40-469C-B3D5-313C18B422D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B9DC37-0620-402C-976A-84F279668439}" type="datetimeFigureOut">
              <a:rPr lang="en-US" smtClean="0"/>
              <a:pPr/>
              <a:t>7/28/2020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5348C8-0B40-469C-B3D5-313C18B422D0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785794"/>
            <a:ext cx="7851648" cy="2143140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solidFill>
                  <a:srgbClr val="F0F7FE"/>
                </a:solidFill>
                <a:latin typeface="Times New Roman" pitchFamily="18" charset="0"/>
                <a:cs typeface="Times New Roman" pitchFamily="18" charset="0"/>
              </a:rPr>
              <a:t>Subject – </a:t>
            </a:r>
            <a:r>
              <a:rPr lang="en-US" sz="6000" dirty="0" smtClean="0">
                <a:solidFill>
                  <a:srgbClr val="F0F7FE"/>
                </a:solidFill>
                <a:latin typeface="Times New Roman" pitchFamily="18" charset="0"/>
                <a:cs typeface="Times New Roman" pitchFamily="18" charset="0"/>
              </a:rPr>
              <a:t>Verb</a:t>
            </a:r>
            <a:br>
              <a:rPr lang="en-US" sz="6000" dirty="0" smtClean="0">
                <a:solidFill>
                  <a:srgbClr val="F0F7F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6000" dirty="0" smtClean="0">
                <a:solidFill>
                  <a:srgbClr val="F0F7FE"/>
                </a:solidFill>
                <a:latin typeface="Times New Roman" pitchFamily="18" charset="0"/>
                <a:cs typeface="Times New Roman" pitchFamily="18" charset="0"/>
              </a:rPr>
              <a:t>Concord</a:t>
            </a:r>
            <a:endParaRPr lang="en-IN" sz="6000" dirty="0">
              <a:solidFill>
                <a:srgbClr val="F0F7F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57818" y="4913667"/>
            <a:ext cx="3429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 Class - IX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00100" y="785794"/>
            <a:ext cx="707236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	</a:t>
            </a:r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Nouns plural in form but singular in meaning  takes  a  singular verb.</a:t>
            </a: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Optics </a:t>
            </a:r>
            <a:r>
              <a:rPr lang="en-US" sz="2000" b="1" i="1" u="sng" dirty="0" smtClean="0">
                <a:solidFill>
                  <a:srgbClr val="00CC00"/>
                </a:solidFill>
                <a:sym typeface="Wingdings" pitchFamily="2" charset="2"/>
              </a:rPr>
              <a:t>is</a:t>
            </a:r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  </a:t>
            </a:r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an important part of  physics. </a:t>
            </a: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The Wages  of  </a:t>
            </a:r>
            <a:r>
              <a:rPr lang="en-US" sz="2000" dirty="0" smtClean="0">
                <a:solidFill>
                  <a:srgbClr val="00CC00"/>
                </a:solidFill>
                <a:sym typeface="Wingdings" pitchFamily="2" charset="2"/>
              </a:rPr>
              <a:t> sin is death. </a:t>
            </a:r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                  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 </a:t>
            </a: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		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 </a:t>
            </a:r>
            <a:endParaRPr lang="en-IN" sz="2000" b="1" dirty="0">
              <a:solidFill>
                <a:srgbClr val="00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00100" y="785794"/>
            <a:ext cx="707236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 Some nouns which appear to be singular in form take a 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Plural verb. </a:t>
            </a: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The police </a:t>
            </a:r>
            <a:r>
              <a:rPr lang="en-US" sz="2000" b="1" i="1" u="sng" dirty="0" smtClean="0">
                <a:solidFill>
                  <a:srgbClr val="00CC00"/>
                </a:solidFill>
                <a:sym typeface="Wingdings" pitchFamily="2" charset="2"/>
              </a:rPr>
              <a:t>have</a:t>
            </a:r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  </a:t>
            </a:r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arrested the terrorists.</a:t>
            </a: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u="sng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                  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 </a:t>
            </a: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		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 </a:t>
            </a:r>
            <a:endParaRPr lang="en-IN" sz="2000" b="1" dirty="0">
              <a:solidFill>
                <a:srgbClr val="00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00100" y="785794"/>
            <a:ext cx="707236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Collective nouns – generally followed by </a:t>
            </a:r>
            <a:r>
              <a:rPr lang="en-US" sz="2000" b="1" i="1" u="sng" dirty="0" smtClean="0">
                <a:solidFill>
                  <a:srgbClr val="00CC00"/>
                </a:solidFill>
                <a:sym typeface="Wingdings" pitchFamily="2" charset="2"/>
              </a:rPr>
              <a:t>a  singular  verb.</a:t>
            </a: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  A regiment of  soldiers  was marching towards the town. </a:t>
            </a: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u="sng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                  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 </a:t>
            </a: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		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 </a:t>
            </a:r>
            <a:endParaRPr lang="en-IN" sz="2000" b="1" dirty="0">
              <a:solidFill>
                <a:srgbClr val="00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00100" y="785794"/>
            <a:ext cx="7072362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r>
              <a:rPr lang="en-US" sz="2000" b="1" i="1" u="sng" dirty="0" smtClean="0">
                <a:solidFill>
                  <a:srgbClr val="00CC00"/>
                </a:solidFill>
                <a:sym typeface="Wingdings" pitchFamily="2" charset="2"/>
              </a:rPr>
              <a:t> “Class’  nouns take a singular verb.  </a:t>
            </a: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   </a:t>
            </a:r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This</a:t>
            </a:r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 furniture  is  </a:t>
            </a:r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an  imported  one.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Some nouns appear to be plural in form  and  preceded by  ‘</a:t>
            </a:r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a pair of’    take a singular  verb : 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A  pair of  </a:t>
            </a:r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my  </a:t>
            </a:r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scissors  </a:t>
            </a:r>
            <a:r>
              <a:rPr lang="en-US" sz="2000" b="1" i="1" u="sng" dirty="0" smtClean="0">
                <a:solidFill>
                  <a:srgbClr val="00CC00"/>
                </a:solidFill>
                <a:sym typeface="Wingdings" pitchFamily="2" charset="2"/>
              </a:rPr>
              <a:t>has</a:t>
            </a:r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    been lost. </a:t>
            </a: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A  pair of  shoes  is  </a:t>
            </a:r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of   Woodland.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u="sng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                  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 </a:t>
            </a: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		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 </a:t>
            </a:r>
            <a:endParaRPr lang="en-IN" sz="2000" b="1" dirty="0">
              <a:solidFill>
                <a:srgbClr val="00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00100" y="785794"/>
            <a:ext cx="7072362" cy="901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r>
              <a:rPr lang="en-US" sz="2000" b="1" i="1" u="sng" dirty="0" smtClean="0">
                <a:solidFill>
                  <a:srgbClr val="00CC00"/>
                </a:solidFill>
                <a:sym typeface="Wingdings" pitchFamily="2" charset="2"/>
              </a:rPr>
              <a:t> </a:t>
            </a:r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Singular subject joined by  </a:t>
            </a:r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( in addition to, as well as, except etc.,  with another noun/pronoun  takes  singular verb : </a:t>
            </a: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err="1" smtClean="0">
                <a:solidFill>
                  <a:srgbClr val="00CC00"/>
                </a:solidFill>
                <a:sym typeface="Wingdings" pitchFamily="2" charset="2"/>
              </a:rPr>
              <a:t>Ramu</a:t>
            </a:r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as well as </a:t>
            </a:r>
            <a:r>
              <a:rPr lang="en-US" sz="2000" b="1" dirty="0" err="1" smtClean="0">
                <a:solidFill>
                  <a:srgbClr val="00CC00"/>
                </a:solidFill>
                <a:sym typeface="Wingdings" pitchFamily="2" charset="2"/>
              </a:rPr>
              <a:t>Madhu</a:t>
            </a:r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 </a:t>
            </a:r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has</a:t>
            </a:r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completed the assignment.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My brother  in addition to his friend  </a:t>
            </a:r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was</a:t>
            </a:r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 present  in the meeting.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Everyone  except  </a:t>
            </a:r>
            <a:r>
              <a:rPr lang="en-US" sz="2000" b="1" dirty="0" err="1" smtClean="0">
                <a:solidFill>
                  <a:srgbClr val="00CC00"/>
                </a:solidFill>
                <a:sym typeface="Wingdings" pitchFamily="2" charset="2"/>
              </a:rPr>
              <a:t>Santosh</a:t>
            </a:r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 </a:t>
            </a:r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is</a:t>
            </a:r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 happy  with the answer.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u="sng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                  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 </a:t>
            </a: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		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 </a:t>
            </a:r>
            <a:endParaRPr lang="en-IN" sz="2000" b="1" dirty="0">
              <a:solidFill>
                <a:srgbClr val="00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00100" y="785794"/>
            <a:ext cx="7072362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r>
              <a:rPr lang="en-US" sz="2000" b="1" u="sng" dirty="0" smtClean="0">
                <a:solidFill>
                  <a:srgbClr val="00CC00"/>
                </a:solidFill>
                <a:sym typeface="Wingdings" pitchFamily="2" charset="2"/>
              </a:rPr>
              <a:t>  Agreement  in  the  Use  of  </a:t>
            </a:r>
            <a:r>
              <a:rPr lang="en-US" sz="2000" b="1" i="1" u="sng" dirty="0" smtClean="0">
                <a:solidFill>
                  <a:srgbClr val="00CC00"/>
                </a:solidFill>
                <a:sym typeface="Wingdings" pitchFamily="2" charset="2"/>
              </a:rPr>
              <a:t>Either or / Neither   Nor :</a:t>
            </a:r>
          </a:p>
          <a:p>
            <a:endParaRPr lang="en-US" sz="2000" b="1" i="1" u="sng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dirty="0" smtClean="0">
                <a:solidFill>
                  <a:srgbClr val="00CC00"/>
                </a:solidFill>
                <a:sym typeface="Wingdings" pitchFamily="2" charset="2"/>
              </a:rPr>
              <a:t>Neither   the  clerk   nor  the  villagers   </a:t>
            </a:r>
            <a:r>
              <a:rPr lang="en-US" sz="2000" i="1" u="sng" dirty="0" smtClean="0">
                <a:solidFill>
                  <a:srgbClr val="00CC00"/>
                </a:solidFill>
                <a:sym typeface="Wingdings" pitchFamily="2" charset="2"/>
              </a:rPr>
              <a:t>have </a:t>
            </a:r>
            <a:r>
              <a:rPr lang="en-US" sz="2000" dirty="0" smtClean="0">
                <a:solidFill>
                  <a:srgbClr val="00CC00"/>
                </a:solidFill>
                <a:sym typeface="Wingdings" pitchFamily="2" charset="2"/>
              </a:rPr>
              <a:t>  written the application.</a:t>
            </a:r>
          </a:p>
          <a:p>
            <a:r>
              <a:rPr lang="en-US" sz="2000" dirty="0" smtClean="0">
                <a:solidFill>
                  <a:srgbClr val="00CC00"/>
                </a:solidFill>
                <a:sym typeface="Wingdings" pitchFamily="2" charset="2"/>
              </a:rPr>
              <a:t> Either  the students  or the teacher  has organized the </a:t>
            </a:r>
            <a:r>
              <a:rPr lang="en-US" sz="2000" dirty="0" err="1" smtClean="0">
                <a:solidFill>
                  <a:srgbClr val="00CC00"/>
                </a:solidFill>
                <a:sym typeface="Wingdings" pitchFamily="2" charset="2"/>
              </a:rPr>
              <a:t>programme</a:t>
            </a:r>
            <a:r>
              <a:rPr lang="en-US" sz="2000" dirty="0" smtClean="0">
                <a:solidFill>
                  <a:srgbClr val="00CC00"/>
                </a:solidFill>
                <a:sym typeface="Wingdings" pitchFamily="2" charset="2"/>
              </a:rPr>
              <a:t>.</a:t>
            </a:r>
          </a:p>
          <a:p>
            <a:endParaRPr lang="en-US" sz="2000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u="sng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u="sng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                  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 </a:t>
            </a: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		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 </a:t>
            </a:r>
            <a:endParaRPr lang="en-IN" sz="2000" b="1" dirty="0">
              <a:solidFill>
                <a:srgbClr val="00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28662" y="785795"/>
            <a:ext cx="7072362" cy="994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	A collective noun  takes  a singular  verb when it is considered to be  one unit.</a:t>
            </a: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</a:t>
            </a:r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The  jury </a:t>
            </a:r>
            <a:r>
              <a:rPr lang="en-US" sz="2000" b="1" u="sng" dirty="0" smtClean="0">
                <a:solidFill>
                  <a:srgbClr val="00CC00"/>
                </a:solidFill>
                <a:sym typeface="Wingdings" pitchFamily="2" charset="2"/>
              </a:rPr>
              <a:t>is</a:t>
            </a:r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about to give  its decision.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When they are regarded as individuals,  they take a plural verb.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The jury are</a:t>
            </a:r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divided in their opinion.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</a:t>
            </a: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 </a:t>
            </a:r>
            <a:endParaRPr lang="en-US" sz="2000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u="sng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u="sng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                  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 </a:t>
            </a: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		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 The</a:t>
            </a:r>
            <a:endParaRPr lang="en-IN" sz="2000" b="1" dirty="0">
              <a:solidFill>
                <a:srgbClr val="00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28662" y="785795"/>
            <a:ext cx="7072362" cy="994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Some nouns regarded as  one unit – take a singular verb : </a:t>
            </a: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The dramatist and singer  </a:t>
            </a:r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was  </a:t>
            </a:r>
            <a:r>
              <a:rPr lang="en-US" sz="2000" b="1" dirty="0" err="1" smtClean="0">
                <a:solidFill>
                  <a:srgbClr val="00CC00"/>
                </a:solidFill>
                <a:sym typeface="Wingdings" pitchFamily="2" charset="2"/>
              </a:rPr>
              <a:t>honoured</a:t>
            </a:r>
            <a:r>
              <a:rPr lang="en-US" sz="2000" b="1" smtClean="0">
                <a:solidFill>
                  <a:srgbClr val="00CC00"/>
                </a:solidFill>
                <a:sym typeface="Wingdings" pitchFamily="2" charset="2"/>
              </a:rPr>
              <a:t> </a:t>
            </a:r>
            <a:r>
              <a:rPr lang="en-US" sz="2000" b="1" smtClean="0">
                <a:solidFill>
                  <a:srgbClr val="00CC00"/>
                </a:solidFill>
                <a:sym typeface="Wingdings" pitchFamily="2" charset="2"/>
              </a:rPr>
              <a:t> on  </a:t>
            </a:r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the  last independence day.</a:t>
            </a: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The  President and Secretary  of the club has resigned.</a:t>
            </a: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Bread  and butter  is  easily  available  here.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</a:t>
            </a: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 </a:t>
            </a:r>
            <a:endParaRPr lang="en-US" sz="2000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u="sng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u="sng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                  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 </a:t>
            </a: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		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 The</a:t>
            </a:r>
            <a:endParaRPr lang="en-IN" sz="2000" b="1" dirty="0">
              <a:solidFill>
                <a:srgbClr val="00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57224" y="785794"/>
            <a:ext cx="7286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sz="24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57224" y="1285861"/>
            <a:ext cx="72866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1. Number</a:t>
            </a:r>
          </a:p>
          <a:p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Singular - The girl is playing .</a:t>
            </a:r>
          </a:p>
          <a:p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Plural  - The girls are playing.</a:t>
            </a:r>
          </a:p>
          <a:p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785794"/>
            <a:ext cx="7286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8662" y="1785926"/>
            <a:ext cx="707236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</a:t>
            </a: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Person : </a:t>
            </a: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First Person (singular) – I watch movies.</a:t>
            </a: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First Person (plural) – We watch movies.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Second Person (singular) – You  design websites.</a:t>
            </a: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Second Person (plural) –     You design websites.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Third Person  (singular)-  He  sets  questions  in </a:t>
            </a:r>
            <a:r>
              <a:rPr lang="en-US" sz="2000" b="1" dirty="0" err="1" smtClean="0">
                <a:solidFill>
                  <a:srgbClr val="00CC00"/>
                </a:solidFill>
                <a:sym typeface="Wingdings" pitchFamily="2" charset="2"/>
              </a:rPr>
              <a:t>google</a:t>
            </a:r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forms.</a:t>
            </a: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Third Person (plural) – They  set questions in </a:t>
            </a:r>
            <a:r>
              <a:rPr lang="en-US" sz="2000" b="1" dirty="0" err="1" smtClean="0">
                <a:solidFill>
                  <a:srgbClr val="00CC00"/>
                </a:solidFill>
                <a:sym typeface="Wingdings" pitchFamily="2" charset="2"/>
              </a:rPr>
              <a:t>google</a:t>
            </a:r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forms.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IN" sz="2000" b="1" dirty="0">
              <a:solidFill>
                <a:srgbClr val="00CC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714357"/>
            <a:ext cx="7286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IN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395699"/>
            <a:ext cx="7286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Usually  Uncountable Noun as subject   </a:t>
            </a:r>
            <a:r>
              <a:rPr lang="en-US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agrees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with singular form of the verb</a:t>
            </a:r>
            <a:endParaRPr lang="en-IN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8662" y="2243072"/>
            <a:ext cx="7072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</a:t>
            </a:r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Honesty</a:t>
            </a:r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 </a:t>
            </a:r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is</a:t>
            </a:r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 the  best  policy.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Advice </a:t>
            </a:r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of the elders </a:t>
            </a:r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works  </a:t>
            </a:r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well.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728" y="2928934"/>
            <a:ext cx="66437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en-US" sz="2000" b="1" dirty="0" smtClean="0">
                <a:solidFill>
                  <a:srgbClr val="FF6600"/>
                </a:solidFill>
              </a:rPr>
              <a:t> </a:t>
            </a:r>
            <a:endParaRPr lang="en-US" sz="2000" b="1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endParaRPr lang="en-US" sz="2000" b="1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00100" y="785794"/>
            <a:ext cx="707236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Singular noun as subject of the verb  takes  singular  form  of  verb.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Plural noun as subject of the verb – plural form of verb.</a:t>
            </a: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The  </a:t>
            </a:r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moon was </a:t>
            </a:r>
            <a:r>
              <a:rPr lang="en-US" sz="2000" dirty="0" smtClean="0">
                <a:solidFill>
                  <a:srgbClr val="00CC00"/>
                </a:solidFill>
                <a:sym typeface="Wingdings" pitchFamily="2" charset="2"/>
              </a:rPr>
              <a:t>shining in the sky.</a:t>
            </a: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The </a:t>
            </a:r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teachers were  </a:t>
            </a:r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busy in the evaluation.</a:t>
            </a:r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	</a:t>
            </a: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		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 </a:t>
            </a:r>
            <a:endParaRPr lang="en-IN" sz="2000" b="1" dirty="0">
              <a:solidFill>
                <a:srgbClr val="00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00100" y="785794"/>
            <a:ext cx="707236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	T</a:t>
            </a:r>
            <a:r>
              <a:rPr lang="en-US" sz="2000" dirty="0" smtClean="0">
                <a:solidFill>
                  <a:srgbClr val="00CC00"/>
                </a:solidFill>
                <a:sym typeface="Wingdings" pitchFamily="2" charset="2"/>
              </a:rPr>
              <a:t>wo or more nouns  function as </a:t>
            </a:r>
            <a:r>
              <a:rPr lang="en-US" sz="2000" i="1" dirty="0" smtClean="0">
                <a:solidFill>
                  <a:srgbClr val="00CC00"/>
                </a:solidFill>
                <a:sym typeface="Wingdings" pitchFamily="2" charset="2"/>
              </a:rPr>
              <a:t>a  subject </a:t>
            </a:r>
            <a:r>
              <a:rPr lang="en-US" sz="2000" dirty="0" smtClean="0">
                <a:solidFill>
                  <a:srgbClr val="00CC00"/>
                </a:solidFill>
                <a:sym typeface="Wingdings" pitchFamily="2" charset="2"/>
              </a:rPr>
              <a:t>– plural form of verb is used.</a:t>
            </a:r>
          </a:p>
          <a:p>
            <a:r>
              <a:rPr lang="en-US" sz="2000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  <a:r>
              <a:rPr lang="en-US" sz="2000" dirty="0" err="1" smtClean="0">
                <a:solidFill>
                  <a:srgbClr val="00CC00"/>
                </a:solidFill>
                <a:sym typeface="Wingdings" pitchFamily="2" charset="2"/>
              </a:rPr>
              <a:t>Sachin</a:t>
            </a:r>
            <a:r>
              <a:rPr lang="en-US" sz="2000" dirty="0" smtClean="0">
                <a:solidFill>
                  <a:srgbClr val="00CC00"/>
                </a:solidFill>
                <a:sym typeface="Wingdings" pitchFamily="2" charset="2"/>
              </a:rPr>
              <a:t> </a:t>
            </a:r>
            <a:r>
              <a:rPr lang="en-US" sz="2000" dirty="0" err="1" smtClean="0">
                <a:solidFill>
                  <a:srgbClr val="00CC00"/>
                </a:solidFill>
                <a:sym typeface="Wingdings" pitchFamily="2" charset="2"/>
              </a:rPr>
              <a:t>Tendulkar</a:t>
            </a:r>
            <a:r>
              <a:rPr lang="en-US" sz="2000" dirty="0" smtClean="0">
                <a:solidFill>
                  <a:srgbClr val="00CC00"/>
                </a:solidFill>
                <a:sym typeface="Wingdings" pitchFamily="2" charset="2"/>
              </a:rPr>
              <a:t> and </a:t>
            </a:r>
            <a:r>
              <a:rPr lang="en-US" sz="2000" dirty="0" err="1" smtClean="0">
                <a:solidFill>
                  <a:srgbClr val="00CC00"/>
                </a:solidFill>
                <a:sym typeface="Wingdings" pitchFamily="2" charset="2"/>
              </a:rPr>
              <a:t>Sourav</a:t>
            </a:r>
            <a:r>
              <a:rPr lang="en-US" sz="2000" dirty="0" smtClean="0">
                <a:solidFill>
                  <a:srgbClr val="00CC00"/>
                </a:solidFill>
                <a:sym typeface="Wingdings" pitchFamily="2" charset="2"/>
              </a:rPr>
              <a:t> </a:t>
            </a:r>
            <a:r>
              <a:rPr lang="en-US" sz="2000" dirty="0" err="1" smtClean="0">
                <a:solidFill>
                  <a:srgbClr val="00CC00"/>
                </a:solidFill>
                <a:sym typeface="Wingdings" pitchFamily="2" charset="2"/>
              </a:rPr>
              <a:t>Ganguly</a:t>
            </a:r>
            <a:r>
              <a:rPr lang="en-US" sz="2000" dirty="0" smtClean="0">
                <a:solidFill>
                  <a:srgbClr val="00CC00"/>
                </a:solidFill>
                <a:sym typeface="Wingdings" pitchFamily="2" charset="2"/>
              </a:rPr>
              <a:t>  were  very famous batting openers   of the Indian cricket team..</a:t>
            </a:r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		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 </a:t>
            </a:r>
            <a:endParaRPr lang="en-IN" sz="2000" b="1" dirty="0">
              <a:solidFill>
                <a:srgbClr val="00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00100" y="785794"/>
            <a:ext cx="707236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	Distances,  amount of rupees,  height, feet etc., take  singular  verb even  when the subject is plural.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Ten   thousand  rupees  is not a small amount. 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Serving the country at 5000  feet  above sea level  is a matter of pride.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Walking  for  20 </a:t>
            </a:r>
            <a:r>
              <a:rPr lang="en-US" sz="2000" b="1" dirty="0" err="1" smtClean="0">
                <a:solidFill>
                  <a:srgbClr val="00CC00"/>
                </a:solidFill>
                <a:sym typeface="Wingdings" pitchFamily="2" charset="2"/>
              </a:rPr>
              <a:t>kilometres</a:t>
            </a:r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 on the part of the devotees  matters a lot.</a:t>
            </a: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		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 </a:t>
            </a:r>
            <a:endParaRPr lang="en-IN" sz="2000" b="1" dirty="0">
              <a:solidFill>
                <a:srgbClr val="00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00100" y="785794"/>
            <a:ext cx="707236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 </a:t>
            </a:r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one of the  + </a:t>
            </a:r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Plural noun – verb is singular.</a:t>
            </a:r>
          </a:p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  </a:t>
            </a:r>
            <a:r>
              <a:rPr lang="en-US" sz="2000" b="1" i="1" dirty="0" err="1" smtClean="0">
                <a:solidFill>
                  <a:srgbClr val="00CC00"/>
                </a:solidFill>
                <a:sym typeface="Wingdings" pitchFamily="2" charset="2"/>
              </a:rPr>
              <a:t>Shyam</a:t>
            </a:r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 </a:t>
            </a:r>
            <a:r>
              <a:rPr lang="en-US" sz="2000" b="1" i="1" u="sng" dirty="0" smtClean="0">
                <a:solidFill>
                  <a:srgbClr val="00CC00"/>
                </a:solidFill>
                <a:sym typeface="Wingdings" pitchFamily="2" charset="2"/>
              </a:rPr>
              <a:t>is </a:t>
            </a:r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one of the  </a:t>
            </a:r>
            <a:r>
              <a:rPr lang="en-US" sz="2000" b="1" i="1" dirty="0" err="1" smtClean="0">
                <a:solidFill>
                  <a:srgbClr val="00CC00"/>
                </a:solidFill>
                <a:sym typeface="Wingdings" pitchFamily="2" charset="2"/>
              </a:rPr>
              <a:t>technocrates</a:t>
            </a:r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  </a:t>
            </a:r>
            <a:r>
              <a:rPr lang="en-US" sz="2000" dirty="0" smtClean="0">
                <a:solidFill>
                  <a:srgbClr val="00CC00"/>
                </a:solidFill>
                <a:sym typeface="Wingdings" pitchFamily="2" charset="2"/>
              </a:rPr>
              <a:t>in  this town.</a:t>
            </a:r>
          </a:p>
          <a:p>
            <a:r>
              <a:rPr lang="en-US" sz="2000" dirty="0" smtClean="0">
                <a:solidFill>
                  <a:srgbClr val="00CC00"/>
                </a:solidFill>
                <a:sym typeface="Wingdings" pitchFamily="2" charset="2"/>
              </a:rPr>
              <a:t>   Microsoft is one of the reliable  software companies .</a:t>
            </a: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		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 </a:t>
            </a:r>
            <a:endParaRPr lang="en-IN" sz="2000" b="1" dirty="0">
              <a:solidFill>
                <a:srgbClr val="00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00100" y="785794"/>
            <a:ext cx="70723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i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	</a:t>
            </a: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 </a:t>
            </a:r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Plural names but  singular in form  </a:t>
            </a:r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take s  singular  verb.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The Arabian Nights  </a:t>
            </a:r>
            <a:r>
              <a:rPr lang="en-US" sz="2000" b="1" u="sng" dirty="0" smtClean="0">
                <a:solidFill>
                  <a:srgbClr val="00CC00"/>
                </a:solidFill>
                <a:sym typeface="Wingdings" pitchFamily="2" charset="2"/>
              </a:rPr>
              <a:t>has </a:t>
            </a:r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interesting stories. </a:t>
            </a:r>
            <a:endParaRPr lang="en-US" sz="2000" dirty="0" smtClean="0">
              <a:solidFill>
                <a:srgbClr val="00CC00"/>
              </a:solidFill>
              <a:sym typeface="Wingdings" pitchFamily="2" charset="2"/>
            </a:endParaRPr>
          </a:p>
          <a:p>
            <a:endParaRPr lang="en-US" sz="2000" b="1" u="sng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i="1" dirty="0" smtClean="0">
                <a:solidFill>
                  <a:srgbClr val="00CC00"/>
                </a:solidFill>
                <a:sym typeface="Wingdings" pitchFamily="2" charset="2"/>
              </a:rPr>
              <a:t>		</a:t>
            </a:r>
          </a:p>
          <a:p>
            <a:endParaRPr lang="en-US" sz="2000" b="1" dirty="0" smtClean="0">
              <a:solidFill>
                <a:srgbClr val="00CC00"/>
              </a:solidFill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CC00"/>
                </a:solidFill>
                <a:sym typeface="Wingdings" pitchFamily="2" charset="2"/>
              </a:rPr>
              <a:t>  </a:t>
            </a:r>
            <a:endParaRPr lang="en-IN" sz="2000" b="1" dirty="0">
              <a:solidFill>
                <a:srgbClr val="00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2">
      <a:dk1>
        <a:sysClr val="windowText" lastClr="000000"/>
      </a:dk1>
      <a:lt1>
        <a:srgbClr val="0B5394"/>
      </a:lt1>
      <a:dk2>
        <a:srgbClr val="0B5394"/>
      </a:dk2>
      <a:lt2>
        <a:srgbClr val="0070C0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683</TotalTime>
  <Words>215</Words>
  <Application>Microsoft Office PowerPoint</Application>
  <PresentationFormat>On-screen Show (4:3)</PresentationFormat>
  <Paragraphs>270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Subject – Verb Concord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Teach a Poem</dc:title>
  <dc:creator>student</dc:creator>
  <cp:lastModifiedBy>User</cp:lastModifiedBy>
  <cp:revision>170</cp:revision>
  <dcterms:created xsi:type="dcterms:W3CDTF">2010-03-05T11:20:29Z</dcterms:created>
  <dcterms:modified xsi:type="dcterms:W3CDTF">2020-07-28T14:02:38Z</dcterms:modified>
</cp:coreProperties>
</file>